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1"/>
  </p:notesMasterIdLst>
  <p:handoutMasterIdLst>
    <p:handoutMasterId r:id="rId52"/>
  </p:handoutMasterIdLst>
  <p:sldIdLst>
    <p:sldId id="268" r:id="rId10"/>
    <p:sldId id="274" r:id="rId11"/>
    <p:sldId id="291" r:id="rId12"/>
    <p:sldId id="328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315" r:id="rId27"/>
    <p:sldId id="314" r:id="rId28"/>
    <p:sldId id="319" r:id="rId29"/>
    <p:sldId id="320" r:id="rId30"/>
    <p:sldId id="325" r:id="rId31"/>
    <p:sldId id="318" r:id="rId32"/>
    <p:sldId id="330" r:id="rId33"/>
    <p:sldId id="331" r:id="rId34"/>
    <p:sldId id="321" r:id="rId35"/>
    <p:sldId id="316" r:id="rId36"/>
    <p:sldId id="317" r:id="rId37"/>
    <p:sldId id="322" r:id="rId38"/>
    <p:sldId id="334" r:id="rId39"/>
    <p:sldId id="323" r:id="rId40"/>
    <p:sldId id="324" r:id="rId41"/>
    <p:sldId id="271" r:id="rId42"/>
    <p:sldId id="335" r:id="rId43"/>
    <p:sldId id="289" r:id="rId44"/>
    <p:sldId id="294" r:id="rId45"/>
    <p:sldId id="298" r:id="rId46"/>
    <p:sldId id="299" r:id="rId47"/>
    <p:sldId id="327" r:id="rId48"/>
    <p:sldId id="326" r:id="rId49"/>
    <p:sldId id="329" r:id="rId50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6" autoAdjust="0"/>
    <p:restoredTop sz="94660"/>
  </p:normalViewPr>
  <p:slideViewPr>
    <p:cSldViewPr snapToObjects="1">
      <p:cViewPr>
        <p:scale>
          <a:sx n="125" d="100"/>
          <a:sy n="125" d="100"/>
        </p:scale>
        <p:origin x="1284" y="96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05.02.2020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05.02.2020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5B8B9-7C61-40EE-8205-5A42CF12CCB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DD19C-7149-4D37-96B7-12ABEA86F66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42D9F-9980-44E1-807E-A6813FE2633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61FEB-99B3-4579-8A76-E611D8532F9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6BAD1-AD62-40D8-8661-5E9F0C461A8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41F2B-DD6A-4502-8ED1-4594DE21D3A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57C6-62CD-4096-A0A9-577E0496CF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7003-7A23-4E67-AD3C-76646E9E036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7B93-1DA6-46D2-AED6-1424508F21E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9D8D0-BF15-450D-A882-DAC9124B2B6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7A69-F4D3-4ED3-84D4-0E2109CBC82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8EF97-314F-4853-8383-F45E8078720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37C54-18D5-454F-A149-9BA69479B5C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0F044-67E0-4D70-A477-50E6755E7C5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DC300-9B07-450C-B2BC-71160E8B379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7345-B0E7-4083-AF48-CEF3DEDC180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7EDBF-6CDC-45E5-B6DB-EA8605BECFA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3888-A63A-4614-9E97-DD3637F8832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736E0-5A05-4D83-B439-BBD3D71684A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5536A-02A7-4326-A7C8-82C1C87C4A5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476C-CAF1-46F7-9EBA-C14DAD5CA43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A2789-BEEF-4454-9BFB-49CB3B5181D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696B0-6AC9-4E1B-AABD-810951B477B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AED5-26EA-4A67-8103-743D4A256A3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501FA-4C38-4756-9733-6403B18663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5A4FA-A992-4199-B8E9-D88178DAC60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BA80A-DD59-4AE4-AECF-16C9E59FCC2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D3DB-1E3B-46DA-8E72-C149E5B89C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6D07-760E-46FD-970C-F404DA1C1E4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33A7-9903-4CF0-B550-32F9B47F4D1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A6DA-3AF2-4B28-A912-1FED77E50AD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A121-D308-4AA0-8B60-D17AC361248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AAD3-DBFF-46E9-9A70-EB026B2F0B1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DBC48-8D23-4E49-983A-EE24D14EA9E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D293-845D-4145-BD65-16E0E0ECCCB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F51F-A3C8-465C-8042-AEFC7CBDD21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68D65-C042-4943-9A5C-4FF55D6C4CD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8373-C670-421E-82DF-06A18F0AD1E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91B9F-BB75-408F-B4CC-492DB5CE974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8590-1E3E-4767-8BF9-C7A674DFFDA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F6BA5-642B-48E3-8388-2040A3969E2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BE244-8482-4728-A246-48A6DE11564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21B58-6788-4872-9A2C-53DE000E906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17613-32C9-4990-9E45-B6B663753E8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1667-D026-495F-B729-8A503039183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5F668-B06D-45D2-9AF3-658C407FE54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447AC-A182-491D-A82A-65B375BED87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8078-27DB-4646-B418-B2F94BA745C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9D2F-CB6F-4334-8422-C97EC1512B8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BA80E-BD77-4210-9F7A-C75786ACC49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3CE60-DEAD-478F-B506-17E1E3677BD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D92B-7419-4C18-ABDD-51E933B9946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A3C5-B9ED-4D14-97CE-F4FC830BDD44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281D-F842-4FE1-9109-C659691E270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51967-9249-4AE2-9C79-A2F87158D8D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0D5F6-9CD3-4388-B427-C71315140402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7A4B-9F34-42BF-88E5-F6363B1D5AC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8483C-FD06-4C75-92B1-9B8B7630053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4641-A360-4CF0-ABB9-ACE7B45C73A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4BD1-603B-4EFB-97B9-BC8D7C58DB1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9BE03-AC0A-4C89-9117-12930523C8D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810D6-D3B5-4A25-8F2A-EE6C7F05A7C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AD10-8AF8-4F2F-9DBB-3DDAE0AB53A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8DA2A-CD85-4FF2-85F3-A1C7DC88B36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7C5FA-67AD-4A51-8B19-8F7983FCF3D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1420D-270C-410D-AFD9-B7594754FCBE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B163-218F-4BA2-99F3-E048B8C9E87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3790C-CADE-4B43-8B61-5E73971E54A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1EE0-1DD7-407B-82C9-96D82995202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2EC4-10FD-4288-967B-8CFB8276B2E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CDC2-FBC3-4776-97DE-8470E7D68CD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11F46DB-F6EE-44A9-8CB5-0EF3073B9BB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NDSS 2020</a:t>
            </a:r>
            <a:endParaRPr lang="en-GB" sz="800" b="1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D582E3B-11F0-4A93-91C1-701CCBB66EE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7339F13-1587-45D0-BD62-B7B7ED38F937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EB9BAF-7E29-43B2-A959-425A7E4F369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D380FB3-D58C-42CD-A7E1-93E5DCAF56E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0DF8878D-7FBD-435B-827E-60CE3CBF649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49B396C-4C50-4697-9D0E-FA0120EFB6C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F6C7BB7-437C-43E1-9445-0B3ABD984CE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3D0136D-9AC6-4B24-BAB5-ECA79AB45F4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r>
              <a:rPr lang="en-GB" sz="800" baseline="0" dirty="0"/>
              <a:t/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TR/UISecurity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1.png"/><Relationship Id="rId7" Type="http://schemas.openxmlformats.org/officeDocument/2006/relationships/image" Target="../media/image501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1.png"/><Relationship Id="rId11" Type="http://schemas.openxmlformats.org/officeDocument/2006/relationships/image" Target="../media/image54.png"/><Relationship Id="rId5" Type="http://schemas.openxmlformats.org/officeDocument/2006/relationships/image" Target="../media/image48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90.png"/><Relationship Id="rId18" Type="http://schemas.openxmlformats.org/officeDocument/2006/relationships/image" Target="../media/image540.png"/><Relationship Id="rId21" Type="http://schemas.openxmlformats.org/officeDocument/2006/relationships/image" Target="../media/image570.png"/><Relationship Id="rId7" Type="http://schemas.openxmlformats.org/officeDocument/2006/relationships/image" Target="../media/image410.png"/><Relationship Id="rId12" Type="http://schemas.openxmlformats.org/officeDocument/2006/relationships/image" Target="../media/image480.png"/><Relationship Id="rId17" Type="http://schemas.openxmlformats.org/officeDocument/2006/relationships/image" Target="../media/image531.png"/><Relationship Id="rId16" Type="http://schemas.openxmlformats.org/officeDocument/2006/relationships/image" Target="../media/image521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470.png"/><Relationship Id="rId15" Type="http://schemas.openxmlformats.org/officeDocument/2006/relationships/image" Target="../media/image510.png"/><Relationship Id="rId23" Type="http://schemas.openxmlformats.org/officeDocument/2006/relationships/image" Target="../media/image520.png"/><Relationship Id="rId10" Type="http://schemas.openxmlformats.org/officeDocument/2006/relationships/image" Target="../media/image460.png"/><Relationship Id="rId19" Type="http://schemas.openxmlformats.org/officeDocument/2006/relationships/image" Target="../media/image55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Relationship Id="rId22" Type="http://schemas.openxmlformats.org/officeDocument/2006/relationships/image" Target="../media/image5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ndroid-developers.googleblog.com/2018/10/android-protected-confirmation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hyperlink" Target="https://eprint.iacr.org/2017/1245.pdf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10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u="sng" dirty="0"/>
              <a:t>Aritra </a:t>
            </a:r>
            <a:r>
              <a:rPr lang="en-GB" sz="2000" u="sng" dirty="0" smtClean="0"/>
              <a:t>Dhar</a:t>
            </a:r>
            <a:r>
              <a:rPr lang="en-GB" sz="2000" dirty="0" smtClean="0"/>
              <a:t>, Enis Ulqinaku, Kari </a:t>
            </a:r>
            <a:r>
              <a:rPr lang="en-US" sz="2000" dirty="0" smtClean="0"/>
              <a:t>Kostiainen, Srdjan Capkun</a:t>
            </a:r>
          </a:p>
          <a:p>
            <a:r>
              <a:rPr lang="en-US" sz="2000" dirty="0" smtClean="0"/>
              <a:t>ETH Zurich</a:t>
            </a:r>
            <a:endParaRPr lang="en-GB" sz="2000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P</a:t>
            </a:r>
            <a:r>
              <a:rPr lang="en-US" sz="2400" b="0" dirty="0" smtClean="0"/>
              <a:t>ROTECT</a:t>
            </a:r>
            <a:r>
              <a:rPr lang="en-US" b="0" dirty="0" smtClean="0"/>
              <a:t>IO</a:t>
            </a:r>
            <a:r>
              <a:rPr lang="en-US" sz="2400" b="0" dirty="0" smtClean="0"/>
              <a:t>N</a:t>
            </a:r>
            <a:r>
              <a:rPr lang="en-US" b="0" dirty="0" smtClean="0"/>
              <a:t>: </a:t>
            </a:r>
            <a:r>
              <a:rPr lang="en-US" b="0" dirty="0"/>
              <a:t>Root-of-Trust for </a:t>
            </a:r>
            <a:r>
              <a:rPr lang="en-US" b="0" dirty="0" smtClean="0"/>
              <a:t>IO in </a:t>
            </a:r>
            <a:r>
              <a:rPr lang="en-US" b="0" dirty="0"/>
              <a:t>Compromised Platforms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render of user inputs </a:t>
            </a:r>
            <a:r>
              <a:rPr lang="en-US" i="1" dirty="0"/>
              <a:t>on the screen</a:t>
            </a:r>
            <a:r>
              <a:rPr lang="en-US" dirty="0"/>
              <a:t> – compromises input integrity.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B8-7978-48F8-87F6-741F62B068E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F71C7-5A52-4CA9-9B63-BF659554DA2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5D39A-82E1-40C1-9CD5-EFFA7EB46975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: Attack 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4469" y="2057400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8832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483472" y="3326063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9472" y="3707063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4469" y="4773863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07272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5983" y="4697663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>
                <a:solidFill>
                  <a:srgbClr val="FF0000"/>
                </a:solidFill>
              </a:rPr>
              <a:t>out-of-context</a:t>
            </a:r>
            <a:r>
              <a:rPr lang="en-US" dirty="0"/>
              <a:t>, users are more likely not to verify it. Therefore input integrity 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CE048-6477-42CE-AE69-E7700B00046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1849-15BF-44A2-AC57-6FC87EA1F9F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: Attack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Textbox in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OS triggers click</a:t>
            </a: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/>
              <a:t>Early form submission attack</a:t>
            </a:r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/>
              <a:t>are secured 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D036F-B12F-43A1-8FB7-539B46DCF2AB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output</a:t>
            </a:r>
          </a:p>
          <a:p>
            <a:endParaRPr lang="en-US" dirty="0"/>
          </a:p>
          <a:p>
            <a:r>
              <a:rPr lang="en-US" b="1" dirty="0"/>
              <a:t>R2.</a:t>
            </a:r>
            <a:r>
              <a:rPr lang="en-US" dirty="0"/>
              <a:t> Inter-dependency between all input modalities</a:t>
            </a:r>
          </a:p>
          <a:p>
            <a:endParaRPr lang="en-US" dirty="0"/>
          </a:p>
          <a:p>
            <a:r>
              <a:rPr lang="pt-BR" b="1" dirty="0"/>
              <a:t>R3a.</a:t>
            </a:r>
            <a:r>
              <a:rPr lang="pt-BR" dirty="0"/>
              <a:t> No cognitive load for IO 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confidentiality</a:t>
            </a:r>
          </a:p>
          <a:p>
            <a:endParaRPr lang="en-US" dirty="0"/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9F40-6663-479D-917E-23BA4FB93700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of Security and Functional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4308"/>
          <a:stretch/>
        </p:blipFill>
        <p:spPr>
          <a:xfrm>
            <a:off x="1064419" y="1295400"/>
            <a:ext cx="10028857" cy="4953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84219" y="1219199"/>
            <a:ext cx="3048000" cy="5032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ProtectIOn: High Level Approach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2875908" y="1899903"/>
            <a:ext cx="3633879" cy="148859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601930" y="3243286"/>
            <a:ext cx="1183286" cy="1175472"/>
            <a:chOff x="4560745" y="2756315"/>
            <a:chExt cx="1183286" cy="117547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4782851" y="3562455"/>
              <a:ext cx="7938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IOHub</a:t>
              </a:r>
              <a:endParaRPr 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02619" y="3296166"/>
            <a:ext cx="675261" cy="1174406"/>
            <a:chOff x="333571" y="1861344"/>
            <a:chExt cx="675261" cy="1174406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prstClr val="black"/>
                    </a:solidFill>
                    <a:latin typeface="Calibri" panose="020F0502020204030204"/>
                  </a:rPr>
                  <a:t>Host</a:t>
                </a:r>
                <a:endParaRPr lang="en-US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894329" y="1834500"/>
            <a:ext cx="2299244" cy="1408786"/>
            <a:chOff x="4894329" y="1834500"/>
            <a:chExt cx="2299244" cy="1408786"/>
          </a:xfrm>
        </p:grpSpPr>
        <p:cxnSp>
          <p:nvCxnSpPr>
            <p:cNvPr id="55" name="Straight Arrow Connector 54"/>
            <p:cNvCxnSpPr>
              <a:stCxn id="41" idx="0"/>
              <a:endCxn id="67" idx="3"/>
            </p:cNvCxnSpPr>
            <p:nvPr/>
          </p:nvCxnSpPr>
          <p:spPr>
            <a:xfrm flipH="1" flipV="1">
              <a:off x="4894329" y="1834500"/>
              <a:ext cx="2299244" cy="1408786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7" name="Rectangle 56"/>
            <p:cNvSpPr/>
            <p:nvPr/>
          </p:nvSpPr>
          <p:spPr>
            <a:xfrm rot="1862101">
              <a:off x="5464340" y="2262465"/>
              <a:ext cx="13752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IO second factor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172924" y="1834500"/>
            <a:ext cx="1948005" cy="1461666"/>
            <a:chOff x="2172924" y="1834500"/>
            <a:chExt cx="1948005" cy="1461666"/>
          </a:xfrm>
        </p:grpSpPr>
        <p:cxnSp>
          <p:nvCxnSpPr>
            <p:cNvPr id="54" name="Straight Arrow Connector 53"/>
            <p:cNvCxnSpPr>
              <a:stCxn id="44" idx="0"/>
              <a:endCxn id="67" idx="1"/>
            </p:cNvCxnSpPr>
            <p:nvPr/>
          </p:nvCxnSpPr>
          <p:spPr>
            <a:xfrm flipV="1">
              <a:off x="2276879" y="1834500"/>
              <a:ext cx="1844050" cy="1461666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 rot="19352487">
              <a:off x="2172924" y="2295349"/>
              <a:ext cx="192190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Application level payload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42327" y="3283522"/>
            <a:ext cx="4059603" cy="369332"/>
            <a:chOff x="2542327" y="3283522"/>
            <a:chExt cx="4059603" cy="36933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2542327" y="3578499"/>
              <a:ext cx="4059603" cy="5321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59" name="Rectangle 58"/>
            <p:cNvSpPr/>
            <p:nvPr/>
          </p:nvSpPr>
          <p:spPr>
            <a:xfrm>
              <a:off x="4230245" y="3283522"/>
              <a:ext cx="8660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Frames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71812" y="3672263"/>
            <a:ext cx="4130118" cy="377163"/>
            <a:chOff x="2471812" y="3672263"/>
            <a:chExt cx="4130118" cy="377163"/>
          </a:xfrm>
        </p:grpSpPr>
        <p:cxnSp>
          <p:nvCxnSpPr>
            <p:cNvPr id="60" name="Straight Arrow Connector 59"/>
            <p:cNvCxnSpPr>
              <a:stCxn id="44" idx="3"/>
              <a:endCxn id="41" idx="1"/>
            </p:cNvCxnSpPr>
            <p:nvPr/>
          </p:nvCxnSpPr>
          <p:spPr>
            <a:xfrm flipV="1">
              <a:off x="2471812" y="3672263"/>
              <a:ext cx="4130118" cy="59269"/>
            </a:xfrm>
            <a:prstGeom prst="straightConnector1">
              <a:avLst/>
            </a:prstGeom>
            <a:noFill/>
            <a:ln w="19050" cap="flat" cmpd="sng" algn="ctr">
              <a:solidFill>
                <a:srgbClr val="77B150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1" name="Rectangle 60"/>
            <p:cNvSpPr/>
            <p:nvPr/>
          </p:nvSpPr>
          <p:spPr>
            <a:xfrm>
              <a:off x="3960028" y="3680094"/>
              <a:ext cx="1478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 forward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04" y="2645746"/>
            <a:ext cx="460381" cy="46038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17843" y="4231650"/>
            <a:ext cx="1522264" cy="2125190"/>
            <a:chOff x="7617843" y="4231650"/>
            <a:chExt cx="1522264" cy="212519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8422291" y="5685551"/>
              <a:ext cx="717816" cy="671289"/>
            </a:xfrm>
            <a:prstGeom prst="rect">
              <a:avLst/>
            </a:prstGeom>
          </p:spPr>
        </p:pic>
        <p:cxnSp>
          <p:nvCxnSpPr>
            <p:cNvPr id="53" name="Straight Arrow Connector 52"/>
            <p:cNvCxnSpPr>
              <a:stCxn id="39" idx="0"/>
              <a:endCxn id="42" idx="3"/>
            </p:cNvCxnSpPr>
            <p:nvPr/>
          </p:nvCxnSpPr>
          <p:spPr>
            <a:xfrm flipH="1" flipV="1">
              <a:off x="7617843" y="4234092"/>
              <a:ext cx="1163356" cy="1451459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arrow" w="med" len="med"/>
              <a:tailEnd type="none" w="med" len="med"/>
            </a:ln>
            <a:effectLst/>
          </p:spPr>
        </p:cxnSp>
        <p:sp>
          <p:nvSpPr>
            <p:cNvPr id="65" name="Rectangle 64"/>
            <p:cNvSpPr/>
            <p:nvPr/>
          </p:nvSpPr>
          <p:spPr>
            <a:xfrm rot="2995708">
              <a:off x="7822464" y="4734592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Overlay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740211" y="4234092"/>
            <a:ext cx="2083825" cy="2065529"/>
            <a:chOff x="4740211" y="4234092"/>
            <a:chExt cx="2083825" cy="2065529"/>
          </a:xfrm>
        </p:grpSpPr>
        <p:grpSp>
          <p:nvGrpSpPr>
            <p:cNvPr id="48" name="Group 47"/>
            <p:cNvGrpSpPr/>
            <p:nvPr/>
          </p:nvGrpSpPr>
          <p:grpSpPr>
            <a:xfrm>
              <a:off x="4740211" y="5688707"/>
              <a:ext cx="1615914" cy="610914"/>
              <a:chOff x="3298986" y="4564117"/>
              <a:chExt cx="1615914" cy="610914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cxnSp>
          <p:nvCxnSpPr>
            <p:cNvPr id="52" name="Straight Arrow Connector 51"/>
            <p:cNvCxnSpPr>
              <a:stCxn id="49" idx="0"/>
              <a:endCxn id="42" idx="1"/>
            </p:cNvCxnSpPr>
            <p:nvPr/>
          </p:nvCxnSpPr>
          <p:spPr>
            <a:xfrm flipV="1">
              <a:off x="5548168" y="4234092"/>
              <a:ext cx="1275868" cy="1454615"/>
            </a:xfrm>
            <a:prstGeom prst="straightConnector1">
              <a:avLst/>
            </a:prstGeom>
            <a:noFill/>
            <a:ln w="19050" cap="flat" cmpd="sng" algn="ctr">
              <a:solidFill>
                <a:srgbClr val="70AD47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</p:cxnSp>
        <p:sp>
          <p:nvSpPr>
            <p:cNvPr id="66" name="Rectangle 65"/>
            <p:cNvSpPr/>
            <p:nvPr/>
          </p:nvSpPr>
          <p:spPr>
            <a:xfrm rot="18719316">
              <a:off x="5140685" y="4776734"/>
              <a:ext cx="13752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latin typeface="Calibri" panose="020F0502020204030204"/>
                </a:rPr>
                <a:t>Input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29" y="1447800"/>
            <a:ext cx="773400" cy="77340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09154" y="2074652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418694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1B9FB-F8FF-5140-975D-354C0DD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C32E8-C1F4-4D6F-A05C-2C5B2EA8C52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AD695-9874-294F-9D20-9C9C74F1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E8A5E-8D1B-D441-9FED-9E7FA22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8FED6-E64A-3E4F-B76C-F0ABB9B6BBBB}"/>
              </a:ext>
            </a:extLst>
          </p:cNvPr>
          <p:cNvSpPr/>
          <p:nvPr/>
        </p:nvSpPr>
        <p:spPr>
          <a:xfrm>
            <a:off x="1533361" y="5383994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Attacker’s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6A1B5-2C01-2D47-ADC4-D141DABE85DE}"/>
              </a:ext>
            </a:extLst>
          </p:cNvPr>
          <p:cNvSpPr/>
          <p:nvPr/>
        </p:nvSpPr>
        <p:spPr>
          <a:xfrm>
            <a:off x="4224716" y="53332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User’s view on the monitor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B22BE-EABE-CB43-9509-9015D688FE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377742" y="175260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5E842-85D7-8A4C-B545-E0F99B665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1293019" y="1752600"/>
            <a:ext cx="2159000" cy="3580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47614C-225D-464D-A0FF-7DA01E35AA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1" y="5035892"/>
            <a:ext cx="180987" cy="1723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9B0B4-5314-194E-B637-7FA7FBE772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85" y="5008929"/>
            <a:ext cx="180987" cy="1723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444F-7DF9-6944-9FED-02ECFB07D1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401806" y="2949746"/>
            <a:ext cx="1177991" cy="1332917"/>
          </a:xfrm>
          <a:prstGeom prst="rect">
            <a:avLst/>
          </a:prstGeom>
          <a:ln w="28575"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1408566" y="2938848"/>
            <a:ext cx="5068320" cy="1921476"/>
            <a:chOff x="1408566" y="2938848"/>
            <a:chExt cx="5068320" cy="1921476"/>
          </a:xfrm>
        </p:grpSpPr>
        <p:grpSp>
          <p:nvGrpSpPr>
            <p:cNvPr id="2" name="Group 1"/>
            <p:cNvGrpSpPr/>
            <p:nvPr/>
          </p:nvGrpSpPr>
          <p:grpSpPr>
            <a:xfrm>
              <a:off x="1408566" y="2938848"/>
              <a:ext cx="2959388" cy="1921476"/>
              <a:chOff x="1408566" y="2938848"/>
              <a:chExt cx="2959388" cy="19214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7F2472E-7814-014B-844C-B3CB1B37A9BB}"/>
                  </a:ext>
                </a:extLst>
              </p:cNvPr>
              <p:cNvSpPr/>
              <p:nvPr/>
            </p:nvSpPr>
            <p:spPr>
              <a:xfrm>
                <a:off x="1408566" y="2938848"/>
                <a:ext cx="1869628" cy="1921476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D90FFE-5B5B-AD48-B1A8-8DE15EFDE1E2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>
                <a:off x="3278194" y="3561749"/>
                <a:ext cx="1089760" cy="0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2633A9-A2F8-E948-9114-AEE743AE4EBF}"/>
                </a:ext>
              </a:extLst>
            </p:cNvPr>
            <p:cNvSpPr/>
            <p:nvPr/>
          </p:nvSpPr>
          <p:spPr>
            <a:xfrm>
              <a:off x="4367954" y="2938848"/>
              <a:ext cx="2108932" cy="1245801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7FDBBEFF-FCD1-F14F-A54C-ED8805CEFBE3}"/>
              </a:ext>
            </a:extLst>
          </p:cNvPr>
          <p:cNvSpPr/>
          <p:nvPr/>
        </p:nvSpPr>
        <p:spPr>
          <a:xfrm>
            <a:off x="7642166" y="53272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Focusing user’s attention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ACAF-0B94-244B-857B-6ED6EF5AF8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7709164" y="175260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D2595D-F9B5-4349-9DB7-0A16AF000E2C}"/>
              </a:ext>
            </a:extLst>
          </p:cNvPr>
          <p:cNvSpPr/>
          <p:nvPr/>
        </p:nvSpPr>
        <p:spPr>
          <a:xfrm>
            <a:off x="7709163" y="175260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389096-F5F0-0E43-BB36-7E2766917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383" y="3561748"/>
            <a:ext cx="180987" cy="172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871A22D-72F8-0048-BECA-F7FD2459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7743391" y="29497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1D2E5E-8DFE-9D41-B317-590D0267B3B9}"/>
              </a:ext>
            </a:extLst>
          </p:cNvPr>
          <p:cNvSpPr/>
          <p:nvPr/>
        </p:nvSpPr>
        <p:spPr>
          <a:xfrm>
            <a:off x="7693819" y="41998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44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291-432E-49D0-BC0E-BA69F19FE3D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Trusted Path?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HIDs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73292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value=“Submit”&gt;Submit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value=“Reset”&gt;Reset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924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Generation: Developer Annotation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8" name="Rounded Rectangle 7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889215" y="2583386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 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=“/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”,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0x45AB…”, id = “0x0ab”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Sensitive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2: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&lt;input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type=“text”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type=“submit”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 &lt;button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type=“reset”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value=“Reset”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Normal field: &lt;input type=“text” name=“textbox_3”&gt;&lt;</a:t>
            </a:r>
            <a:r>
              <a:rPr lang="en-US" sz="1600" dirty="0" err="1" smtClean="0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89215" y="1850217"/>
            <a:ext cx="743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NimbusRomNo9L-Regu"/>
              </a:rPr>
              <a:t>Compatible with </a:t>
            </a:r>
            <a:r>
              <a:rPr lang="en-US" dirty="0"/>
              <a:t>W3C UI </a:t>
            </a:r>
            <a:r>
              <a:rPr lang="en-US" dirty="0" smtClean="0"/>
              <a:t>security policy*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1553" y="615698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2"/>
              </a:rPr>
              <a:t>* https</a:t>
            </a:r>
            <a:r>
              <a:rPr lang="en-US" sz="800" dirty="0">
                <a:hlinkClick r:id="rId2"/>
              </a:rPr>
              <a:t>://</a:t>
            </a:r>
            <a:r>
              <a:rPr lang="en-US" sz="800" dirty="0" smtClean="0">
                <a:hlinkClick r:id="rId2"/>
              </a:rPr>
              <a:t>www.w3.org/TR/UISecurity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46824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</a:t>
            </a:r>
            <a:r>
              <a:rPr lang="en-US" dirty="0" err="1" smtClean="0"/>
              <a:t>Generation:Specification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24" y="1828800"/>
            <a:ext cx="4381500" cy="296580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3932821" y="3121858"/>
            <a:ext cx="3151398" cy="395585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javascrip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767" y1="19157" x2="81628" y2="14940"/>
                        <a14:foregroundMark x1="76977" y1="79639" x2="76977" y2="79639"/>
                        <a14:foregroundMark x1="77558" y1="79639" x2="81628" y2="14940"/>
                        <a14:foregroundMark x1="75233" y1="80843" x2="25000" y2="79036"/>
                        <a14:foregroundMark x1="25000" y1="79036" x2="19186" y2="1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552" y="2191087"/>
            <a:ext cx="1098567" cy="10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8227219" y="2167140"/>
            <a:ext cx="2209689" cy="218387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23850" y="1981200"/>
            <a:ext cx="3439915" cy="2627458"/>
            <a:chOff x="0" y="-100501"/>
            <a:chExt cx="3439915" cy="2627458"/>
          </a:xfrm>
        </p:grpSpPr>
        <p:sp>
          <p:nvSpPr>
            <p:cNvPr id="34" name="Rounded Rectangle 3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ysClr val="window" lastClr="FFFFFF"/>
            </a:solidFill>
            <a:ln w="190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OK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Cancel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field 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Sensitive form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Normal field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11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3439888" y="1984894"/>
            <a:ext cx="3866787" cy="2956414"/>
            <a:chOff x="3161000" y="1910464"/>
            <a:chExt cx="3866787" cy="2956414"/>
          </a:xfrm>
        </p:grpSpPr>
        <p:grpSp>
          <p:nvGrpSpPr>
            <p:cNvPr id="7" name="Group 6"/>
            <p:cNvGrpSpPr/>
            <p:nvPr/>
          </p:nvGrpSpPr>
          <p:grpSpPr>
            <a:xfrm>
              <a:off x="3587872" y="1910464"/>
              <a:ext cx="3439915" cy="2627458"/>
              <a:chOff x="0" y="-100501"/>
              <a:chExt cx="3439915" cy="2627458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0" y="96520"/>
                <a:ext cx="3439915" cy="2430437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71783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902438" y="1432694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56410" y="312078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2431" y="329580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756410" y="86363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2431" y="88113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6972" y="53274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0319" y="-100501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form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756410" y="2019531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2431" y="2037033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000" y="4270044"/>
              <a:ext cx="596834" cy="5968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426619" y="1982389"/>
            <a:ext cx="3872277" cy="3044354"/>
            <a:chOff x="3821542" y="1334942"/>
            <a:chExt cx="3872277" cy="3044354"/>
          </a:xfrm>
        </p:grpSpPr>
        <p:grpSp>
          <p:nvGrpSpPr>
            <p:cNvPr id="2" name="Group 1"/>
            <p:cNvGrpSpPr/>
            <p:nvPr/>
          </p:nvGrpSpPr>
          <p:grpSpPr>
            <a:xfrm>
              <a:off x="4253904" y="1334942"/>
              <a:ext cx="3439915" cy="2627458"/>
              <a:chOff x="4366205" y="1997240"/>
              <a:chExt cx="3439915" cy="262745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66205" y="1997240"/>
                <a:ext cx="3439915" cy="2627458"/>
                <a:chOff x="4292377" y="-100501"/>
                <a:chExt cx="3439915" cy="2627458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4292377" y="96521"/>
                  <a:ext cx="3439915" cy="2430436"/>
                </a:xfrm>
                <a:prstGeom prst="roundRect">
                  <a:avLst>
                    <a:gd name="adj" fmla="val 4686"/>
                  </a:avLst>
                </a:prstGeom>
                <a:solidFill>
                  <a:sysClr val="window" lastClr="FFFFFF"/>
                </a:solidFill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4409349" y="53274"/>
                  <a:ext cx="1483228" cy="16914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372696" y="-100501"/>
                  <a:ext cx="15224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Sensitive form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6026675" y="2019531"/>
                  <a:ext cx="1442548" cy="379214"/>
                </a:xfrm>
                <a:prstGeom prst="rect">
                  <a:avLst/>
                </a:prstGeom>
                <a:solidFill>
                  <a:sysClr val="window" lastClr="FFFFFF"/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372696" y="2037033"/>
                  <a:ext cx="1402948" cy="369332"/>
                </a:xfrm>
                <a:prstGeom prst="rect">
                  <a:avLst/>
                </a:prstGeom>
                <a:solidFill>
                  <a:sysClr val="window" lastClr="FFFFFF"/>
                </a:solidFill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Normal field </a:t>
                  </a:r>
                </a:p>
              </p:txBody>
            </p:sp>
          </p:grpSp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2" t="4161" r="3658" b="4379"/>
              <a:stretch/>
            </p:blipFill>
            <p:spPr>
              <a:xfrm>
                <a:off x="5186132" y="2345270"/>
                <a:ext cx="1745789" cy="1725394"/>
              </a:xfrm>
              <a:prstGeom prst="rect">
                <a:avLst/>
              </a:prstGeom>
            </p:spPr>
          </p:pic>
        </p:grpSp>
        <p:pic>
          <p:nvPicPr>
            <p:cNvPr id="1026" name="Picture 2" descr="Image result for firefox logo&quot;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1542" y="3648222"/>
              <a:ext cx="708073" cy="731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719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91099" y="1984894"/>
            <a:ext cx="3921720" cy="3083283"/>
            <a:chOff x="8115499" y="1997240"/>
            <a:chExt cx="3921720" cy="3083283"/>
          </a:xfrm>
        </p:grpSpPr>
        <p:grpSp>
          <p:nvGrpSpPr>
            <p:cNvPr id="25" name="Group 24"/>
            <p:cNvGrpSpPr/>
            <p:nvPr/>
          </p:nvGrpSpPr>
          <p:grpSpPr>
            <a:xfrm>
              <a:off x="8587354" y="1997240"/>
              <a:ext cx="3449865" cy="2627458"/>
              <a:chOff x="8552474" y="1997240"/>
              <a:chExt cx="3449865" cy="26274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8562424" y="2194262"/>
                <a:ext cx="3439915" cy="2430436"/>
              </a:xfrm>
              <a:prstGeom prst="roundRect">
                <a:avLst>
                  <a:gd name="adj" fmla="val 4686"/>
                </a:avLst>
              </a:prstGeom>
              <a:solidFill>
                <a:sysClr val="window" lastClr="FFFFFF"/>
              </a:solidFill>
              <a:ln w="190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79396" y="2151015"/>
                <a:ext cx="1483228" cy="169149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42743" y="1997240"/>
                <a:ext cx="1522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Sensitive form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8642743" y="4134774"/>
                <a:ext cx="1402948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Normal field 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8716464" y="2643557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9277841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OK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708496" y="3530435"/>
                <a:ext cx="819150" cy="411480"/>
              </a:xfrm>
              <a:prstGeom prst="rect">
                <a:avLst/>
              </a:prstGeom>
              <a:solidFill>
                <a:srgbClr val="E7E6E6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Cancel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16464" y="3139512"/>
                <a:ext cx="1653979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649274" y="2345270"/>
                <a:ext cx="3253781" cy="1727292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08387" y="3961314"/>
                <a:ext cx="1811838" cy="21711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52474" y="3867953"/>
                <a:ext cx="20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  <a:latin typeface="Calibri" panose="020F0502020204030204"/>
                  </a:rPr>
                  <a:t>Integrity protected</a:t>
                </a:r>
                <a:endParaRPr lang="en-US" dirty="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713958" y="2300357"/>
                <a:ext cx="3108780" cy="338555"/>
                <a:chOff x="9551696" y="-4357705"/>
                <a:chExt cx="2284494" cy="24878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9551696" y="-4311139"/>
                  <a:ext cx="2284494" cy="182461"/>
                </a:xfrm>
                <a:prstGeom prst="rect">
                  <a:avLst/>
                </a:prstGeom>
                <a:solidFill>
                  <a:srgbClr val="B8DB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757220" y="-4357705"/>
                  <a:ext cx="1992797" cy="248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</a:rPr>
                    <a:t>Verified UI from secure_site.io</a:t>
                  </a:r>
                </a:p>
              </p:txBody>
            </p:sp>
          </p:grpSp>
          <p:sp>
            <p:nvSpPr>
              <p:cNvPr id="62" name="Rectangle 61"/>
              <p:cNvSpPr/>
              <p:nvPr/>
            </p:nvSpPr>
            <p:spPr>
              <a:xfrm>
                <a:off x="10296722" y="4188204"/>
                <a:ext cx="1442548" cy="308282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370443" y="2626055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370443" y="3122010"/>
                <a:ext cx="1442548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457293" y="2633284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Data_1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457293" y="3131892"/>
                <a:ext cx="8529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" panose="020F0502020204030204"/>
                  </a:rPr>
                  <a:t>Data_2</a:t>
                </a:r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rgbClr val="70AD4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8954" y="3694493"/>
                <a:ext cx="255037" cy="242811"/>
              </a:xfrm>
              <a:prstGeom prst="rect">
                <a:avLst/>
              </a:prstGeom>
            </p:spPr>
          </p:pic>
        </p:grp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8115499" y="4470669"/>
              <a:ext cx="841108" cy="609854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953642" y="4553437"/>
            <a:ext cx="459250" cy="45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Overlay Generation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4188619" y="1717515"/>
            <a:ext cx="3439915" cy="2430436"/>
          </a:xfrm>
          <a:prstGeom prst="roundRect">
            <a:avLst>
              <a:gd name="adj" fmla="val 4686"/>
            </a:avLst>
          </a:prstGeom>
          <a:solidFill>
            <a:sysClr val="window" lastClr="FFFFFF"/>
          </a:solidFill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591" y="1674268"/>
            <a:ext cx="1483228" cy="16914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68938" y="1520493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Sensitive form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8938" y="3658027"/>
            <a:ext cx="140294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Normal field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42659" y="2166810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04036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34691" y="3053688"/>
            <a:ext cx="819150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342659" y="2662765"/>
            <a:ext cx="165397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Sensitive field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75469" y="1868523"/>
            <a:ext cx="3253781" cy="1727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34582" y="3484567"/>
            <a:ext cx="1811838" cy="21711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78669" y="3391206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 panose="020F0502020204030204"/>
              </a:rPr>
              <a:t>Integrity protected</a:t>
            </a:r>
            <a:endParaRPr lang="en-US" dirty="0">
              <a:solidFill>
                <a:srgbClr val="FF0000"/>
              </a:solidFill>
              <a:latin typeface="Calibri" panose="020F0502020204030204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157097" y="4907589"/>
            <a:ext cx="7679081" cy="379214"/>
            <a:chOff x="2341783" y="4498483"/>
            <a:chExt cx="7133631" cy="379214"/>
          </a:xfrm>
        </p:grpSpPr>
        <p:grpSp>
          <p:nvGrpSpPr>
            <p:cNvPr id="42" name="Group 41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1:Data_1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Sensitive field 2:Data_2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Action:OK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Sign(payload)</a:t>
              </a:r>
            </a:p>
          </p:txBody>
        </p:sp>
      </p:grpSp>
      <p:sp>
        <p:nvSpPr>
          <p:cNvPr id="51" name="Right Brace 50"/>
          <p:cNvSpPr/>
          <p:nvPr/>
        </p:nvSpPr>
        <p:spPr>
          <a:xfrm rot="5400000">
            <a:off x="5178381" y="234757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66185" y="5464715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Payload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4340153" y="1823610"/>
            <a:ext cx="3108780" cy="338555"/>
            <a:chOff x="9551696" y="-4357705"/>
            <a:chExt cx="2284494" cy="248788"/>
          </a:xfrm>
        </p:grpSpPr>
        <p:sp>
          <p:nvSpPr>
            <p:cNvPr id="60" name="Rectangle 59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Verified UI from secure_site.io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5922917" y="3711457"/>
            <a:ext cx="1442548" cy="308282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6638" y="2149308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996638" y="2645263"/>
            <a:ext cx="1442548" cy="379214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83488" y="2156537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Data_1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083488" y="2655145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Data_2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duotone>
              <a:srgbClr val="70AD47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49" y="3217746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962154"/>
            <a:ext cx="11537950" cy="4210046"/>
          </a:xfrm>
        </p:spPr>
        <p:txBody>
          <a:bodyPr/>
          <a:lstStyle/>
          <a:p>
            <a:r>
              <a:rPr lang="en-US" dirty="0" smtClean="0"/>
              <a:t>Output Integrity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Several </a:t>
            </a:r>
            <a:r>
              <a:rPr lang="en-US" dirty="0" smtClean="0"/>
              <a:t>existing </a:t>
            </a:r>
            <a:r>
              <a:rPr lang="en-US" dirty="0" smtClean="0"/>
              <a:t>mechanisms</a:t>
            </a:r>
            <a:endParaRPr lang="en-US" dirty="0" smtClean="0"/>
          </a:p>
          <a:p>
            <a:pPr lvl="1"/>
            <a:r>
              <a:rPr lang="en-US" dirty="0" err="1" smtClean="0"/>
              <a:t>Lightbox</a:t>
            </a:r>
            <a:endParaRPr lang="en-US" dirty="0" smtClean="0"/>
          </a:p>
          <a:p>
            <a:pPr lvl="1"/>
            <a:r>
              <a:rPr lang="en-US" dirty="0" smtClean="0"/>
              <a:t>Freezing</a:t>
            </a:r>
          </a:p>
          <a:p>
            <a:pPr lvl="1"/>
            <a:r>
              <a:rPr lang="en-US" dirty="0" smtClean="0"/>
              <a:t>Highlight</a:t>
            </a:r>
          </a:p>
          <a:p>
            <a:pPr lvl="1"/>
            <a:r>
              <a:rPr lang="en-US" dirty="0" smtClean="0"/>
              <a:t>Combinations of these </a:t>
            </a:r>
            <a:r>
              <a:rPr lang="en-US" dirty="0" smtClean="0"/>
              <a:t>methods</a:t>
            </a:r>
          </a:p>
          <a:p>
            <a:pPr lvl="1"/>
            <a:endParaRPr lang="en-US" dirty="0"/>
          </a:p>
          <a:p>
            <a:r>
              <a:rPr lang="en-US" dirty="0" smtClean="0"/>
              <a:t>How to determine when to engage?</a:t>
            </a:r>
          </a:p>
          <a:p>
            <a:pPr lvl="1"/>
            <a:r>
              <a:rPr lang="en-US" dirty="0" smtClean="0"/>
              <a:t>Track pointer</a:t>
            </a:r>
          </a:p>
          <a:p>
            <a:pPr lvl="1"/>
            <a:r>
              <a:rPr lang="en-US" dirty="0" smtClean="0"/>
              <a:t>Mouse movement on the overlay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Grabbing User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64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850" y="611112"/>
            <a:ext cx="11537950" cy="972000"/>
          </a:xfrm>
        </p:spPr>
        <p:txBody>
          <a:bodyPr/>
          <a:lstStyle/>
          <a:p>
            <a:r>
              <a:rPr lang="en-US" dirty="0" smtClean="0"/>
              <a:t>Tracking Mouse Pointer</a:t>
            </a:r>
            <a:endParaRPr lang="en-US" dirty="0"/>
          </a:p>
        </p:txBody>
      </p:sp>
      <p:sp>
        <p:nvSpPr>
          <p:cNvPr id="63" name="Freeform 62"/>
          <p:cNvSpPr/>
          <p:nvPr/>
        </p:nvSpPr>
        <p:spPr>
          <a:xfrm>
            <a:off x="6811841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1334602" y="1792193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6380" y="5088808"/>
            <a:ext cx="592758" cy="411480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039834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274784" y="176044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1279547" y="22620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1341460" y="27319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1679598" y="3379693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451123" y="3755930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51209" y="3951192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3951309" y="4151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651396" y="453221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859981" y="5122767"/>
            <a:ext cx="114300" cy="114300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517073" y="1550893"/>
            <a:ext cx="4222750" cy="4171950"/>
          </a:xfrm>
          <a:prstGeom prst="roundRect">
            <a:avLst>
              <a:gd name="adj" fmla="val 2512"/>
            </a:avLst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43" y="1734182"/>
            <a:ext cx="172311" cy="1723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88" y="2233087"/>
            <a:ext cx="172311" cy="17231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005" y="2702987"/>
            <a:ext cx="172311" cy="17231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80" y="3350687"/>
            <a:ext cx="172311" cy="17231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448" y="3922186"/>
            <a:ext cx="172311" cy="17231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11" y="3726924"/>
            <a:ext cx="172311" cy="17231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022" y="4503210"/>
            <a:ext cx="172311" cy="1723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8" y="4093206"/>
            <a:ext cx="172311" cy="17231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630" y="5093761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1653693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382" y="2180742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4444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56" y="5041416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222" r="-106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6689860" y="170553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6725863" y="218051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63187" y="264864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03555" y="3315862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797186" y="3680227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593623" y="3870230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304273" y="4058381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074717" y="4468385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80226" y="5041416"/>
            <a:ext cx="241959" cy="2419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19" y="1705536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97" y="2123593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6352" y="5023895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1486813" y="5710535"/>
            <a:ext cx="317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IOHub side mouse trace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82585" y="5710535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anose="020F0502020204030204"/>
              </a:rPr>
              <a:t>Incoming frames + mouse detection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05" name="Curved Connector 104"/>
          <p:cNvCxnSpPr>
            <a:stCxn id="86" idx="3"/>
            <a:endCxn id="87" idx="3"/>
          </p:cNvCxnSpPr>
          <p:nvPr/>
        </p:nvCxnSpPr>
        <p:spPr>
          <a:xfrm>
            <a:off x="2248274" y="1792193"/>
            <a:ext cx="10644" cy="527049"/>
          </a:xfrm>
          <a:prstGeom prst="curvedConnector3">
            <a:avLst>
              <a:gd name="adj1" fmla="val 25379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/>
              <p:cNvSpPr txBox="1"/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437" y="1778931"/>
                <a:ext cx="2594462" cy="547650"/>
              </a:xfrm>
              <a:prstGeom prst="rect">
                <a:avLst/>
              </a:prstGeom>
              <a:blipFill>
                <a:blip r:embed="rId9"/>
                <a:stretch>
                  <a:fillRect l="-1174" r="-375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Rectangle 106"/>
          <p:cNvSpPr/>
          <p:nvPr/>
        </p:nvSpPr>
        <p:spPr>
          <a:xfrm>
            <a:off x="3915614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410737" y="52218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 panose="020F0502020204030204"/>
              </a:rPr>
              <a:t>Click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1598272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2121448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" y="4867735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1598272"/>
                <a:ext cx="258452" cy="369332"/>
              </a:xfrm>
              <a:prstGeom prst="rect">
                <a:avLst/>
              </a:prstGeom>
              <a:blipFill>
                <a:blip r:embed="rId14"/>
                <a:stretch>
                  <a:fillRect l="-7143" r="-28571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2121448"/>
                <a:ext cx="258452" cy="369332"/>
              </a:xfrm>
              <a:prstGeom prst="rect">
                <a:avLst/>
              </a:prstGeom>
              <a:blipFill>
                <a:blip r:embed="rId15"/>
                <a:stretch>
                  <a:fillRect l="-7143" r="-3095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088" y="4867735"/>
                <a:ext cx="258452" cy="369332"/>
              </a:xfrm>
              <a:prstGeom prst="rect">
                <a:avLst/>
              </a:prstGeom>
              <a:blipFill>
                <a:blip r:embed="rId16"/>
                <a:stretch>
                  <a:fillRect l="-7143" r="-28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65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9C90E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8F307"/>
                                      </p:to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5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6" grpId="0"/>
      <p:bldP spid="87" grpId="0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/>
      <p:bldP spid="100" grpId="0"/>
      <p:bldP spid="106" grpId="0"/>
      <p:bldP spid="107" grpId="0"/>
      <p:bldP spid="108" grpId="0"/>
      <p:bldP spid="110" grpId="0" animBg="1"/>
      <p:bldP spid="111" grpId="0" animBg="1"/>
      <p:bldP spid="112" grpId="0" animBg="1"/>
      <p:bldP spid="115" grpId="0" animBg="1"/>
      <p:bldP spid="116" grpId="0" animBg="1"/>
      <p:bldP spid="1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2419" y="2133600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2935" y="2243542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5379481" y="3574924"/>
            <a:ext cx="1993367" cy="1996832"/>
          </a:xfrm>
          <a:prstGeom prst="rect">
            <a:avLst/>
          </a:prstGeom>
        </p:spPr>
      </p:pic>
      <p:grpSp>
        <p:nvGrpSpPr>
          <p:cNvPr id="115" name="Group 114"/>
          <p:cNvGrpSpPr/>
          <p:nvPr/>
        </p:nvGrpSpPr>
        <p:grpSpPr>
          <a:xfrm>
            <a:off x="4674131" y="4030092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980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7E9E-0B0B-4642-B59C-69DA838C42FD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Expect from a Trusted Path?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All the outputs </a:t>
            </a:r>
            <a:r>
              <a:rPr lang="en-US" dirty="0" smtClean="0">
                <a:solidFill>
                  <a:srgbClr val="FF0000"/>
                </a:solidFill>
              </a:rPr>
              <a:t>that I </a:t>
            </a:r>
            <a:r>
              <a:rPr lang="en-US" dirty="0">
                <a:solidFill>
                  <a:srgbClr val="FF0000"/>
                </a:solidFill>
              </a:rPr>
              <a:t>see must be originated from the specified </a:t>
            </a:r>
            <a:r>
              <a:rPr lang="en-US" dirty="0" smtClean="0">
                <a:solidFill>
                  <a:srgbClr val="FF0000"/>
                </a:solidFill>
              </a:rPr>
              <a:t>sender, </a:t>
            </a:r>
            <a:r>
              <a:rPr lang="en-US" dirty="0">
                <a:solidFill>
                  <a:srgbClr val="FF0000"/>
                </a:solidFill>
              </a:rPr>
              <a:t>unmodified </a:t>
            </a:r>
            <a:r>
              <a:rPr lang="en-US" dirty="0" smtClean="0">
                <a:solidFill>
                  <a:srgbClr val="FF0000"/>
                </a:solidFill>
              </a:rPr>
              <a:t>(and possibly </a:t>
            </a:r>
            <a:r>
              <a:rPr lang="en-US" dirty="0">
                <a:solidFill>
                  <a:srgbClr val="FF0000"/>
                </a:solidFill>
              </a:rPr>
              <a:t>hidden)</a:t>
            </a: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115262" y="2143555"/>
            <a:ext cx="4353743" cy="360305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535778" y="2253497"/>
            <a:ext cx="3530386" cy="1142303"/>
            <a:chOff x="147917" y="190131"/>
            <a:chExt cx="2144261" cy="693804"/>
          </a:xfrm>
        </p:grpSpPr>
        <p:sp>
          <p:nvSpPr>
            <p:cNvPr id="78" name="TextBox 77"/>
            <p:cNvSpPr txBox="1"/>
            <p:nvPr/>
          </p:nvSpPr>
          <p:spPr>
            <a:xfrm>
              <a:off x="147917" y="190131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1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316099" y="236613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17" y="566145"/>
              <a:ext cx="1028339" cy="31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Text box 2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22173" y="617695"/>
              <a:ext cx="970005" cy="22482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676974" y="4040047"/>
            <a:ext cx="371933" cy="354104"/>
            <a:chOff x="8651398" y="3162997"/>
            <a:chExt cx="225902" cy="215073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 cstate="print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4112419" y="2133600"/>
            <a:ext cx="4356585" cy="3613006"/>
          </a:xfrm>
          <a:prstGeom prst="rect">
            <a:avLst/>
          </a:prstGeom>
          <a:solidFill>
            <a:sysClr val="windowText" lastClr="000000">
              <a:lumMod val="50000"/>
              <a:lumOff val="50000"/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67580" y="3672231"/>
            <a:ext cx="2986203" cy="17506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530196" y="3902531"/>
            <a:ext cx="1977430" cy="981137"/>
            <a:chOff x="6833286" y="124524"/>
            <a:chExt cx="1360391" cy="674982"/>
          </a:xfrm>
        </p:grpSpPr>
        <p:sp>
          <p:nvSpPr>
            <p:cNvPr id="21" name="TextBox 20"/>
            <p:cNvSpPr txBox="1"/>
            <p:nvPr/>
          </p:nvSpPr>
          <p:spPr>
            <a:xfrm>
              <a:off x="6833286" y="124524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1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7926860" y="178543"/>
              <a:ext cx="266817" cy="26681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 flipV="1">
              <a:off x="7987271" y="232665"/>
              <a:ext cx="143674" cy="143674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33286" y="439552"/>
              <a:ext cx="1001564" cy="359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Option 2</a:t>
              </a: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273537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658914" y="4921205"/>
            <a:ext cx="1251064" cy="368211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64033" y="3704620"/>
            <a:ext cx="2989750" cy="254773"/>
          </a:xfrm>
          <a:prstGeom prst="rect">
            <a:avLst/>
          </a:prstGeom>
          <a:solidFill>
            <a:srgbClr val="B8DBA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69226" y="3634302"/>
            <a:ext cx="3028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Verified UI from secure_site.io</a:t>
            </a:r>
          </a:p>
        </p:txBody>
      </p:sp>
      <p:sp>
        <p:nvSpPr>
          <p:cNvPr id="31" name="Oval 30"/>
          <p:cNvSpPr/>
          <p:nvPr/>
        </p:nvSpPr>
        <p:spPr>
          <a:xfrm>
            <a:off x="7119788" y="4434477"/>
            <a:ext cx="387838" cy="38783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7289332" y="4130683"/>
            <a:ext cx="443682" cy="422413"/>
            <a:chOff x="8651398" y="3162997"/>
            <a:chExt cx="225902" cy="21507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duotone>
                <a:srgbClr val="70AD4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590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57" t="13066" r="21762" b="19400"/>
          <a:stretch/>
        </p:blipFill>
        <p:spPr>
          <a:xfrm>
            <a:off x="2884870" y="1639854"/>
            <a:ext cx="4460121" cy="44225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2951" y="4289028"/>
            <a:ext cx="670003" cy="177338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30929" y="416902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9740" y="2382671"/>
            <a:ext cx="705884" cy="10199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08266" y="1789379"/>
            <a:ext cx="605481" cy="511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3143" y="3260699"/>
            <a:ext cx="844275" cy="35140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3439594" y="2389841"/>
            <a:ext cx="1318353" cy="179979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 flipH="1">
            <a:off x="3482979" y="4367812"/>
            <a:ext cx="2992645" cy="16310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4933541" y="1867857"/>
            <a:ext cx="799131" cy="22284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381966" y="2277551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4831382" y="175493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18" name="Oval 17"/>
          <p:cNvSpPr/>
          <p:nvPr/>
        </p:nvSpPr>
        <p:spPr>
          <a:xfrm>
            <a:off x="5861166" y="1692110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19" name="Oval 18"/>
          <p:cNvSpPr/>
          <p:nvPr/>
        </p:nvSpPr>
        <p:spPr>
          <a:xfrm>
            <a:off x="6374611" y="2319095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20" name="Oval 19"/>
          <p:cNvSpPr/>
          <p:nvPr/>
        </p:nvSpPr>
        <p:spPr>
          <a:xfrm>
            <a:off x="7009663" y="3141832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84870" y="4492720"/>
            <a:ext cx="554725" cy="480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22360" y="4268418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3" name="Oval 22"/>
          <p:cNvSpPr/>
          <p:nvPr/>
        </p:nvSpPr>
        <p:spPr>
          <a:xfrm>
            <a:off x="3050244" y="4400054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262405" y="1867857"/>
            <a:ext cx="399838" cy="51481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189340" y="1789379"/>
            <a:ext cx="202025" cy="19878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11365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AF9-A3B7-4D45-8B21-771387460E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" y="2286000"/>
            <a:ext cx="3385751" cy="190448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19" y="2250831"/>
            <a:ext cx="190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296" y="2577156"/>
            <a:ext cx="570223" cy="950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323" y="228548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52" y="1752600"/>
            <a:ext cx="1981200" cy="1981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9" y="1752600"/>
            <a:ext cx="1981200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9019" y="4248834"/>
            <a:ext cx="4929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7025" y="3139440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Backup slides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907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Building trusted path is </a:t>
                </a:r>
                <a:r>
                  <a:rPr lang="en-US" dirty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…</a:t>
                </a:r>
              </a:p>
              <a:p>
                <a:r>
                  <a:rPr lang="en-US" dirty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System</a:t>
                </a:r>
              </a:p>
              <a:p>
                <a:r>
                  <a:rPr lang="en-US" dirty="0"/>
                  <a:t>This approach gave us ProtectIOn</a:t>
                </a:r>
              </a:p>
              <a:p>
                <a:endParaRPr lang="en-US" dirty="0"/>
              </a:p>
              <a:p>
                <a:r>
                  <a:rPr lang="en-US" dirty="0"/>
                  <a:t>Root-of-trust</a:t>
                </a:r>
              </a:p>
              <a:p>
                <a:r>
                  <a:rPr lang="en-US" dirty="0"/>
                  <a:t>How to extend it to platforms 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6C6DF-A55F-4832-A248-A194DDF89049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learnt?</a:t>
            </a:r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Host is a bad guy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0" t="-2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B19BE-9712-4D5A-A0D4-6648D618BC3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Trusted Path</a:t>
            </a:r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/>
                  <a:t>  </a:t>
                </a:r>
                <a:r>
                  <a:rPr lang="en-US" b="0" dirty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Input integrity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408A8-5580-4DC7-A5CA-7D8CC9EFE39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Violation of Input/output Integrity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858" y="2362200"/>
            <a:ext cx="4924441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3D75-05DE-4B36-80B3-015E165B8BB8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50830" y="3352800"/>
            <a:ext cx="1621607" cy="2045732"/>
            <a:chOff x="150830" y="3352800"/>
            <a:chExt cx="1621607" cy="20457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00" y="3774362"/>
                  <a:ext cx="42543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830" y="5029200"/>
                  <a:ext cx="161371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urved Connector 19"/>
            <p:cNvCxnSpPr>
              <a:stCxn id="7" idx="1"/>
              <a:endCxn id="15" idx="0"/>
            </p:cNvCxnSpPr>
            <p:nvPr/>
          </p:nvCxnSpPr>
          <p:spPr>
            <a:xfrm rot="10800000" flipV="1">
              <a:off x="957687" y="3352800"/>
              <a:ext cx="182933" cy="1676400"/>
            </a:xfrm>
            <a:prstGeom prst="curvedConnector2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1" idx="2"/>
            </p:cNvCxnSpPr>
            <p:nvPr/>
          </p:nvCxnSpPr>
          <p:spPr>
            <a:xfrm rot="5400000">
              <a:off x="918546" y="4388027"/>
              <a:ext cx="885506" cy="396841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1764541" y="3124200"/>
            <a:ext cx="1662078" cy="2089666"/>
            <a:chOff x="1764541" y="3124200"/>
            <a:chExt cx="1662078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419" y="3124200"/>
                  <a:ext cx="838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urved Connector 23"/>
            <p:cNvCxnSpPr>
              <a:stCxn id="15" idx="3"/>
              <a:endCxn id="8" idx="1"/>
            </p:cNvCxnSpPr>
            <p:nvPr/>
          </p:nvCxnSpPr>
          <p:spPr>
            <a:xfrm flipV="1">
              <a:off x="1764541" y="3352800"/>
              <a:ext cx="823878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152668" y="3581402"/>
            <a:ext cx="1613711" cy="1817130"/>
            <a:chOff x="2152668" y="3581402"/>
            <a:chExt cx="1613711" cy="18171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2668" y="5029200"/>
                  <a:ext cx="161371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urved Connector 29"/>
            <p:cNvCxnSpPr/>
            <p:nvPr/>
          </p:nvCxnSpPr>
          <p:spPr>
            <a:xfrm rot="5400000">
              <a:off x="1923903" y="4126671"/>
              <a:ext cx="1447801" cy="357263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7"/>
            <p:cNvCxnSpPr>
              <a:stCxn id="12" idx="2"/>
            </p:cNvCxnSpPr>
            <p:nvPr/>
          </p:nvCxnSpPr>
          <p:spPr>
            <a:xfrm rot="16200000" flipH="1">
              <a:off x="2720730" y="4433144"/>
              <a:ext cx="885511" cy="306610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6379" y="3124200"/>
            <a:ext cx="1108040" cy="2089666"/>
            <a:chOff x="3766379" y="3124200"/>
            <a:chExt cx="1108040" cy="20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219" y="3124200"/>
                  <a:ext cx="838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urved Connector 41"/>
            <p:cNvCxnSpPr>
              <a:stCxn id="29" idx="3"/>
              <a:endCxn id="9" idx="1"/>
            </p:cNvCxnSpPr>
            <p:nvPr/>
          </p:nvCxnSpPr>
          <p:spPr>
            <a:xfrm flipV="1">
              <a:off x="3766379" y="3352800"/>
              <a:ext cx="269840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239939" y="3124200"/>
            <a:ext cx="6990300" cy="2274332"/>
            <a:chOff x="4239939" y="3124200"/>
            <a:chExt cx="6990300" cy="2274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2039" y="3124200"/>
                  <a:ext cx="838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939" y="3774362"/>
                  <a:ext cx="43075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759" y="3774362"/>
                  <a:ext cx="398058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142" y="5029200"/>
                  <a:ext cx="1613711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urved Connector 46"/>
            <p:cNvCxnSpPr>
              <a:stCxn id="46" idx="3"/>
              <a:endCxn id="10" idx="1"/>
            </p:cNvCxnSpPr>
            <p:nvPr/>
          </p:nvCxnSpPr>
          <p:spPr>
            <a:xfrm flipV="1">
              <a:off x="10045853" y="3352800"/>
              <a:ext cx="346186" cy="1861066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791" y="3124200"/>
                  <a:ext cx="838200" cy="4572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4511" y="3774362"/>
                  <a:ext cx="61767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Curved Connector 52"/>
            <p:cNvCxnSpPr>
              <a:stCxn id="51" idx="1"/>
              <a:endCxn id="46" idx="1"/>
            </p:cNvCxnSpPr>
            <p:nvPr/>
          </p:nvCxnSpPr>
          <p:spPr>
            <a:xfrm rot="10800000" flipV="1">
              <a:off x="8432143" y="3352800"/>
              <a:ext cx="218649" cy="1861066"/>
            </a:xfrm>
            <a:prstGeom prst="curvedConnector3">
              <a:avLst>
                <a:gd name="adj1" fmla="val 204551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urved Connector 55"/>
            <p:cNvCxnSpPr>
              <a:stCxn id="52" idx="2"/>
            </p:cNvCxnSpPr>
            <p:nvPr/>
          </p:nvCxnSpPr>
          <p:spPr>
            <a:xfrm rot="16200000" flipH="1">
              <a:off x="8964526" y="4342514"/>
              <a:ext cx="910194" cy="512554"/>
            </a:xfrm>
            <a:prstGeom prst="curvedConnector3">
              <a:avLst>
                <a:gd name="adj1" fmla="val 50000"/>
              </a:avLst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6098" y="3557330"/>
                  <a:ext cx="607859" cy="58477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/>
          <p:cNvGrpSpPr/>
          <p:nvPr/>
        </p:nvGrpSpPr>
        <p:grpSpPr>
          <a:xfrm>
            <a:off x="752864" y="1458415"/>
            <a:ext cx="1613711" cy="2122985"/>
            <a:chOff x="752864" y="1458415"/>
            <a:chExt cx="1613711" cy="212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619" y="3124200"/>
                  <a:ext cx="838200" cy="4572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166" y="1458415"/>
                  <a:ext cx="446724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𝑇𝑟𝑎𝑛𝑠𝑓𝑜𝑟𝑚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864" y="2071538"/>
                  <a:ext cx="1613711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/>
            <p:cNvCxnSpPr>
              <a:stCxn id="64" idx="2"/>
              <a:endCxn id="67" idx="0"/>
            </p:cNvCxnSpPr>
            <p:nvPr/>
          </p:nvCxnSpPr>
          <p:spPr>
            <a:xfrm flipH="1">
              <a:off x="1559720" y="1827747"/>
              <a:ext cx="4808" cy="243791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7" idx="2"/>
              <a:endCxn id="7" idx="0"/>
            </p:cNvCxnSpPr>
            <p:nvPr/>
          </p:nvCxnSpPr>
          <p:spPr>
            <a:xfrm flipH="1">
              <a:off x="1559719" y="2440870"/>
              <a:ext cx="1" cy="68333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IO integrity violation</a:t>
                </a: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23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B828-7D97-48AF-BD43-FF30569758F6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Fidelius</a:t>
            </a:r>
            <a:r>
              <a:rPr lang="en-US" dirty="0"/>
              <a:t> – Output Integrity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5259"/>
          <a:stretch/>
        </p:blipFill>
        <p:spPr>
          <a:xfrm>
            <a:off x="1082487" y="2133600"/>
            <a:ext cx="3410932" cy="259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4A53C-7392-9D41-8F5B-98C84F09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86" r="-186"/>
          <a:stretch/>
        </p:blipFill>
        <p:spPr>
          <a:xfrm>
            <a:off x="7617619" y="2133600"/>
            <a:ext cx="3298892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771CD9-758E-3249-9882-E8C092C7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6" r="33413"/>
          <a:stretch/>
        </p:blipFill>
        <p:spPr>
          <a:xfrm>
            <a:off x="4493419" y="2133600"/>
            <a:ext cx="3124200" cy="2590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850" y="6093282"/>
            <a:ext cx="6092825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/>
              <a:t>Fidelius</a:t>
            </a:r>
            <a:r>
              <a:rPr lang="en-US" sz="800" dirty="0"/>
              <a:t>: Protecting User Secrets from Compromised Browsers, Saba </a:t>
            </a:r>
            <a:r>
              <a:rPr lang="en-US" sz="800" dirty="0" err="1" smtClean="0"/>
              <a:t>Eskandarian</a:t>
            </a:r>
            <a:r>
              <a:rPr lang="en-US" sz="800" dirty="0" smtClean="0"/>
              <a:t> et al., S&amp;P 2018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63289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9561259" y="10246793"/>
            <a:ext cx="3076337" cy="305367"/>
          </a:xfrm>
        </p:spPr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13" name="Picture 2" descr="Image result for e vot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3"/>
          <a:stretch/>
        </p:blipFill>
        <p:spPr bwMode="auto">
          <a:xfrm>
            <a:off x="912019" y="2895600"/>
            <a:ext cx="4343400" cy="31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marthome control system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019" y="2144602"/>
            <a:ext cx="5216802" cy="3476626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xtLst/>
        </p:spPr>
      </p:pic>
      <p:pic>
        <p:nvPicPr>
          <p:cNvPr id="3078" name="Picture 6" descr="Image result for web PLC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21" y="1575868"/>
            <a:ext cx="4289148" cy="327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ould your pacemaker be hackable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6250" r="94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43" y="1154674"/>
            <a:ext cx="5432780" cy="30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002" y="990600"/>
            <a:ext cx="4841903" cy="27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38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0826E-CB82-4941-8130-D56379C1AB9A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Trusted Path Solutions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30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27A-1645-4B9B-980F-0015CB67CBDF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Aritra Dhar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6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/>
              <a:t>Transaction confirmation devices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Uni</a:t>
            </a:r>
            <a:r>
              <a:rPr lang="en-US" dirty="0">
                <a:solidFill>
                  <a:srgbClr val="FF0000"/>
                </a:solidFill>
              </a:rPr>
              <a:t>-directional trusted path (UTP)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Trusted intermediators</a:t>
            </a:r>
          </a:p>
          <a:p>
            <a:pPr lvl="1"/>
            <a:r>
              <a:rPr lang="en-US" dirty="0"/>
              <a:t>Hypervisor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Overshadow, SGXIO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External trusted hardware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Fidelius</a:t>
            </a:r>
            <a:r>
              <a:rPr lang="en-US" dirty="0">
                <a:solidFill>
                  <a:srgbClr val="FF0000"/>
                </a:solidFill>
              </a:rPr>
              <a:t>, IntegriKey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System TEE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Vbutton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TruZ</a:t>
            </a:r>
            <a:r>
              <a:rPr lang="en-US" dirty="0">
                <a:solidFill>
                  <a:srgbClr val="FF0000"/>
                </a:solidFill>
              </a:rPr>
              <a:t>-Droid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D803-6AEC-4C3A-B4FC-A8903A2154F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standing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4552-0E1A-094E-9DD1-2C078C74EEB9}"/>
              </a:ext>
            </a:extLst>
          </p:cNvPr>
          <p:cNvSpPr txBox="1"/>
          <p:nvPr/>
        </p:nvSpPr>
        <p:spPr>
          <a:xfrm>
            <a:off x="13447059" y="8964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B15C-DA30-41EA-85B9-92A606C22383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</a:t>
            </a:r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5"/>
            <a:ext cx="4440731" cy="308133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Simple to develop</a:t>
            </a:r>
          </a:p>
          <a:p>
            <a:endParaRPr lang="en-GB" dirty="0"/>
          </a:p>
          <a:p>
            <a:r>
              <a:rPr lang="en-GB" dirty="0"/>
              <a:t>Easy to use for end-users</a:t>
            </a:r>
          </a:p>
          <a:p>
            <a:endParaRPr lang="en-GB" dirty="0"/>
          </a:p>
          <a:p>
            <a:r>
              <a:rPr lang="en-GB" dirty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14461" y="5837179"/>
            <a:ext cx="731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Android </a:t>
            </a:r>
            <a:r>
              <a:rPr lang="en-US" sz="1000" dirty="0"/>
              <a:t>Protected Confirmation: Taking transaction security to the next </a:t>
            </a:r>
            <a:r>
              <a:rPr lang="en-US" sz="1000" dirty="0" smtClean="0"/>
              <a:t>level</a:t>
            </a:r>
            <a:r>
              <a:rPr lang="en-US" sz="1000" dirty="0"/>
              <a:t>, Janis </a:t>
            </a:r>
            <a:r>
              <a:rPr lang="en-US" sz="1000" dirty="0" err="1"/>
              <a:t>Danisevskis</a:t>
            </a:r>
            <a:r>
              <a:rPr lang="en-US" sz="1000" dirty="0"/>
              <a:t>, Information Security Engineer, Android Security,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smtClean="0">
                <a:hlinkClick r:id="rId4"/>
              </a:rPr>
              <a:t>android-developers.googleblog.com/2018/10/android-protected-confirmation.html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E0894-9F4D-40C1-B296-F65B84EC88C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Devices: What is bad about it?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814728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Habituation error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814729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Bad Usability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814729"/>
            <a:ext cx="22749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Cannot handle </a:t>
            </a:r>
          </a:p>
          <a:p>
            <a:pPr algn="ctr"/>
            <a:r>
              <a:rPr lang="en-US" sz="2400" dirty="0"/>
              <a:t>Complex UI</a:t>
            </a:r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521E-96F0-49F7-BA42-D6F3FD7CD9EC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Devices - IntegriKey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372424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205967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205967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468099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614916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1803684"/>
            <a:ext cx="1922336" cy="147941"/>
            <a:chOff x="2892823" y="2155192"/>
            <a:chExt cx="1922336" cy="1479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765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304166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11429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515463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144933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Application-level </a:t>
            </a:r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2691696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2684607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479720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437816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088774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Input trace match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3964775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3843005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23850" y="6133803"/>
            <a:ext cx="922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INTEGRIKEY: Integrity Protection of User Input for Remote Configuration of Safety-Critical </a:t>
            </a:r>
            <a:r>
              <a:rPr lang="en-US" sz="800" dirty="0" smtClean="0"/>
              <a:t>Devices, Aritra Dhar et. </a:t>
            </a:r>
            <a:r>
              <a:rPr lang="en-US" sz="800" dirty="0"/>
              <a:t>al., </a:t>
            </a:r>
            <a:r>
              <a:rPr lang="en-US" sz="800" dirty="0">
                <a:hlinkClick r:id="rId11"/>
              </a:rPr>
              <a:t>https://</a:t>
            </a:r>
            <a:r>
              <a:rPr lang="en-US" sz="800" dirty="0" smtClean="0">
                <a:hlinkClick r:id="rId11"/>
              </a:rPr>
              <a:t>eprint.iacr.org/2017/1245.pdf</a:t>
            </a: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D962-1B07-4D4C-A2B1-CDDF778514D1}" type="datetime1">
              <a:rPr lang="en-US" smtClean="0"/>
              <a:t>2/5/2020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IntegriKey – </a:t>
            </a:r>
            <a:r>
              <a:rPr lang="en-US" dirty="0" smtClean="0"/>
              <a:t>Display manipulation attack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sees 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Device records 1000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Host sends 1000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2788</TotalTime>
  <Words>1420</Words>
  <Application>Microsoft Office PowerPoint</Application>
  <PresentationFormat>Custom</PresentationFormat>
  <Paragraphs>387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Arial</vt:lpstr>
      <vt:lpstr>Calibri</vt:lpstr>
      <vt:lpstr>Cambria Math</vt:lpstr>
      <vt:lpstr>Consolas</vt:lpstr>
      <vt:lpstr>NimbusRomNo9L-Regu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PROTECTION: Root-of-Trust for IO in Compromised Platforms</vt:lpstr>
      <vt:lpstr>What is Trusted Path?</vt:lpstr>
      <vt:lpstr>What Would You Expect from a Trusted Path?</vt:lpstr>
      <vt:lpstr>Motivation</vt:lpstr>
      <vt:lpstr>Long standing Problem</vt:lpstr>
      <vt:lpstr>Transaction Confirmation Devices</vt:lpstr>
      <vt:lpstr>Transaction Confirmation Devices: What is bad about it?</vt:lpstr>
      <vt:lpstr>External Devices - IntegriKey</vt:lpstr>
      <vt:lpstr>IntegriKey – Display manipulation attack</vt:lpstr>
      <vt:lpstr>Observation 1</vt:lpstr>
      <vt:lpstr>Fidelius – Output Integrity 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ProtectIOn: High Level Approach</vt:lpstr>
      <vt:lpstr>Approach Overview</vt:lpstr>
      <vt:lpstr>Overlay Generation: Developer Annotation</vt:lpstr>
      <vt:lpstr>Overlay Generation: Developer Annotation</vt:lpstr>
      <vt:lpstr>Overlay Generation:Specification</vt:lpstr>
      <vt:lpstr>Overlay Generation</vt:lpstr>
      <vt:lpstr>Overlay Generation</vt:lpstr>
      <vt:lpstr>Overlay Generation</vt:lpstr>
      <vt:lpstr>Overlay Generation</vt:lpstr>
      <vt:lpstr>Grabbing User Attention</vt:lpstr>
      <vt:lpstr>Tracking Mouse Pointer</vt:lpstr>
      <vt:lpstr>Confidentiality</vt:lpstr>
      <vt:lpstr>Confidentiality</vt:lpstr>
      <vt:lpstr>Prototype</vt:lpstr>
      <vt:lpstr>Prototype</vt:lpstr>
      <vt:lpstr>PowerPoint Presentation</vt:lpstr>
      <vt:lpstr>PowerPoint Presentation</vt:lpstr>
      <vt:lpstr>What we learnt?</vt:lpstr>
      <vt:lpstr>How to Build a Trusted Path</vt:lpstr>
      <vt:lpstr>Definition: Violation of Input/output Integrity</vt:lpstr>
      <vt:lpstr>Verification</vt:lpstr>
      <vt:lpstr>Fidelius – Output Integrity </vt:lpstr>
      <vt:lpstr>Other Trusted Path Solutions</vt:lpstr>
      <vt:lpstr>Motivation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176</cp:revision>
  <cp:lastPrinted>2013-06-08T11:22:51Z</cp:lastPrinted>
  <dcterms:created xsi:type="dcterms:W3CDTF">2019-12-03T10:53:56Z</dcterms:created>
  <dcterms:modified xsi:type="dcterms:W3CDTF">2020-02-05T16:09:41Z</dcterms:modified>
</cp:coreProperties>
</file>